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85" r:id="rId5"/>
    <p:sldId id="259" r:id="rId6"/>
    <p:sldId id="286" r:id="rId7"/>
    <p:sldId id="261" r:id="rId8"/>
    <p:sldId id="287" r:id="rId9"/>
    <p:sldId id="288" r:id="rId10"/>
    <p:sldId id="289" r:id="rId11"/>
    <p:sldId id="262" r:id="rId12"/>
    <p:sldId id="290" r:id="rId13"/>
    <p:sldId id="29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2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D7BB-4DBF-4C6E-8885-494F5E9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C0A364-5E7A-4204-A11A-57E75E074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EA62B4-0453-4071-A114-157ACC6F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10563D-C05A-4AC3-B76D-1B8871E5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BFF013-E05F-40E8-A2D1-3A11C75B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9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39185-1AFB-4E30-8CC1-B4F0356F9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940A0F-1A2C-4806-9A4C-2F30AE8CE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4AAA2C-706A-44EB-989C-810AB7EF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F1978B-E1DF-41F9-8E6F-109821B95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F392ED-AF9B-43C1-ADD0-A4965615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3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B4C37-B5A5-462C-9D0A-9CDB27887D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3B7568-1AF4-4897-A5C5-DC5A98FF0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FE662-16A1-4C7E-A600-183AF8C6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3FB04E-9EB3-442F-BF29-5550F8E9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1228E-73FE-4680-9EEF-BB5C5145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7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12C59-67B8-43CC-AA86-A8E7CAFA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8C7E8-DDF0-4267-9289-3987D9FB7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F74555-12BB-47BC-AEB2-FA127398F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A69EAA-CB10-486A-8154-E61B4123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7B7D1-4E6D-48BA-BA6E-63AD22F1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1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BBDE9-49EF-48C5-B4E4-A722CD50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5A36F3-A9B7-4FC1-B22D-3E2A92F10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C8AE6-4266-4ABF-950C-F66F6FCA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A5D03A-89E3-4041-BDEF-A15EF043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53856-0582-4C7C-AF14-97AE064BA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4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B30D8-244A-4E62-9879-40B481E0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F9AC6D-A9CC-47F3-A3EA-F89DDB08F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DB6F2D-5B8E-47FD-A63C-1DA2F4FFC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37958-D395-44BA-8593-5059FE78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567927-DFA0-455D-9871-BDE7AEA1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AD345A-493E-4F47-9CCF-62EB341A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1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B60B5-4156-4E30-AD90-590258E96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E42BF0-79E6-4560-974D-888BC5EE3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87A925-0ABF-470D-A60D-5579C0966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7BBEE5-E374-4ED3-A998-219EB1333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284905-2A92-478D-9C39-41EB2B782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6BBF46-AFBA-4DCB-849F-D588B97C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4EFA13F-7E74-47E8-9034-DE8217B2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7E4DD9-25CA-4424-9B2D-E5EA00D6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7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1914C-ECEA-4D03-B1DE-481A89B4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3200CB-7292-4B6F-B60E-FC1C6926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D44510-C683-43C3-A043-74C2F4E1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B28E24-3F77-483E-9CC2-E754DC20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6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6F9CFC-A91D-4EF3-BD3C-98EE10EB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E1BA0C-42BA-4B65-82DB-E3EE6C339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A4D792-6357-4D2C-9ED2-A80C5CB7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03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44627-F8A8-4DF3-B21C-7FCF3023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3B066-9B1C-4E5F-B9D1-B0C560BD9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3ED589-DE75-451A-A049-0279DF06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12CCB8-88CB-45C0-9AEC-6AC879F8B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ED7E3-0FD0-4C0E-B986-B8B6AFD4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86ACAD-0970-4985-B342-0B122AC4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4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06BAB-06D0-4CD9-B81F-E5D09A3A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577D6F-87AE-4012-AF46-D60B0ABF6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D702B7-6966-46DF-A48C-FE9964A5D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633963-F247-443A-AB00-F402FA5B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F8148-77FF-440F-88C2-8DB3DEF761A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45A680-E039-4CEB-B0A8-605F31A9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F6D4A-2245-451C-9275-5AC014A2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3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80767-859A-4E05-A7F5-21A209F3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6F16D-B885-4E49-8D0E-A902C93D5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591FAA-1823-4E98-B5B0-6DCFA9414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8148-77FF-440F-88C2-8DB3DEF761AB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4D1A4-CECC-4A81-84C1-1522DD8C0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B6A40E-9EB9-49C5-B799-3E10BE3A7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C9AE3-1604-4403-B583-702A376C6E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15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53B67-3F4E-46C2-AF21-310BB7ACA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28EB5E-25EC-4336-82AD-326B61428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E445B3-D31E-4C47-BA49-8BB8211FCC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77"/>
            <a:ext cx="12192000" cy="686247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817BD1-5958-40AF-AFE8-993148BBF7C3}"/>
              </a:ext>
            </a:extLst>
          </p:cNvPr>
          <p:cNvSpPr/>
          <p:nvPr/>
        </p:nvSpPr>
        <p:spPr>
          <a:xfrm>
            <a:off x="1650247" y="2173288"/>
            <a:ext cx="538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spc="27" dirty="0">
                <a:ln w="1143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в УФНС </a:t>
            </a:r>
            <a:endParaRPr lang="ru-RU" sz="4000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2">
            <a:extLst>
              <a:ext uri="{FF2B5EF4-FFF2-40B4-BE49-F238E27FC236}">
                <a16:creationId xmlns:a16="http://schemas.microsoft.com/office/drawing/2014/main" id="{52F4A348-3AA2-4284-B989-A615E8A4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37" y="339021"/>
            <a:ext cx="876240" cy="116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6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1066799" y="-116957"/>
            <a:ext cx="9628079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В открывшемся меню перейти в раздел «Нет подходящей жизненной ситуации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FB4C3BB-6107-45FE-8366-05C4BEB6F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08" y="1426865"/>
            <a:ext cx="6721844" cy="5431135"/>
          </a:xfrm>
        </p:spPr>
      </p:pic>
    </p:spTree>
    <p:extLst>
      <p:ext uri="{BB962C8B-B14F-4D97-AF65-F5344CB8AC3E}">
        <p14:creationId xmlns:p14="http://schemas.microsoft.com/office/powerpoint/2010/main" val="712261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990600" y="-185738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После чего в открывшемся окне «Заявление в свободной форме» составить обращение.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FFC051C-F7EC-46AD-A3F7-CDA966CE6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87" y="1180306"/>
            <a:ext cx="5820025" cy="5630639"/>
          </a:xfrm>
        </p:spPr>
      </p:pic>
    </p:spTree>
    <p:extLst>
      <p:ext uri="{BB962C8B-B14F-4D97-AF65-F5344CB8AC3E}">
        <p14:creationId xmlns:p14="http://schemas.microsoft.com/office/powerpoint/2010/main" val="3883351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444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1653925" y="92434"/>
            <a:ext cx="8884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Дополнение к предыдущему слайду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1335372-8CD2-47E0-B6E3-E7CB9A3F9324}"/>
              </a:ext>
            </a:extLst>
          </p:cNvPr>
          <p:cNvSpPr txBox="1">
            <a:spLocks/>
          </p:cNvSpPr>
          <p:nvPr/>
        </p:nvSpPr>
        <p:spPr>
          <a:xfrm>
            <a:off x="5016500" y="2975746"/>
            <a:ext cx="665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Образец обращения. </a:t>
            </a:r>
          </a:p>
          <a:p>
            <a:pPr algn="ctr"/>
            <a:r>
              <a:rPr lang="ru-RU" sz="2400" dirty="0"/>
              <a:t>Прошу Вас предоставить информацию о наличии в банках счетов, вкладов, открытых на моя имя по состоянию на 31.12.2020. Информация необходима для заполнения сведений о доходах, расходах, об имуществе и обязательствах имущественного характера за отчетный 2020 год.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1F44D47C-4BFC-47F0-89BE-17AE78E5F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10431"/>
            <a:ext cx="4733838" cy="45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1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444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1653925" y="92434"/>
            <a:ext cx="8884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Дополнительные варианты</a:t>
            </a:r>
          </a:p>
        </p:txBody>
      </p:sp>
      <p:sp>
        <p:nvSpPr>
          <p:cNvPr id="11" name="Объект 3">
            <a:extLst>
              <a:ext uri="{FF2B5EF4-FFF2-40B4-BE49-F238E27FC236}">
                <a16:creationId xmlns:a16="http://schemas.microsoft.com/office/drawing/2014/main" id="{A130007E-FD66-4C60-99D4-9989C472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033"/>
            <a:ext cx="10515600" cy="4351338"/>
          </a:xfrm>
        </p:spPr>
        <p:txBody>
          <a:bodyPr/>
          <a:lstStyle/>
          <a:p>
            <a:r>
              <a:rPr lang="ru-RU" dirty="0">
                <a:latin typeface="+mj-lt"/>
              </a:rPr>
              <a:t>В сервисе личный кабинет налогоплательщика для физических лиц» во вкладке «Профиль», добавлен раздел «Сведения о банковских счетах», в котором реализована возможность просмотра и выгрузки сведений об имеющихся счетах в банка.</a:t>
            </a:r>
          </a:p>
          <a:p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219628-D641-4DA9-8D38-C958D5D82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735" y="3167458"/>
            <a:ext cx="9429750" cy="34194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E6D043-2F3B-40B0-895A-A06687EA3EA3}"/>
              </a:ext>
            </a:extLst>
          </p:cNvPr>
          <p:cNvSpPr/>
          <p:nvPr/>
        </p:nvSpPr>
        <p:spPr>
          <a:xfrm>
            <a:off x="5521911" y="4181383"/>
            <a:ext cx="2547891" cy="603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88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833" y="0"/>
            <a:ext cx="167559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7B5390-F54E-4B4D-913B-C6790FAC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717" y="175660"/>
            <a:ext cx="9371120" cy="1325563"/>
          </a:xfrm>
        </p:spPr>
        <p:txBody>
          <a:bodyPr/>
          <a:lstStyle/>
          <a:p>
            <a:pPr algn="ctr"/>
            <a:r>
              <a:rPr lang="ru-RU" dirty="0"/>
              <a:t>Как получить сведения о банковских счетах в УФНС</a:t>
            </a:r>
          </a:p>
        </p:txBody>
      </p:sp>
      <p:sp>
        <p:nvSpPr>
          <p:cNvPr id="8" name="Объект 3">
            <a:extLst>
              <a:ext uri="{FF2B5EF4-FFF2-40B4-BE49-F238E27FC236}">
                <a16:creationId xmlns:a16="http://schemas.microsoft.com/office/drawing/2014/main" id="{08A10C04-F8BE-4BD3-A98A-35CFBCC3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j-lt"/>
              </a:rPr>
              <a:t>Гражданин для получения сведений о своих банковских счетах вправе лично обратиться с запросом, составленным в произвольной форме, предъявив документ, удостоверяющий личность.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+mj-lt"/>
              </a:rPr>
              <a:t>Так же подать заявление, через сервис «Личный кабинет налогоплательщика для физических лиц».</a:t>
            </a:r>
          </a:p>
        </p:txBody>
      </p:sp>
      <p:sp>
        <p:nvSpPr>
          <p:cNvPr id="9" name="Заголовок 3">
            <a:extLst>
              <a:ext uri="{FF2B5EF4-FFF2-40B4-BE49-F238E27FC236}">
                <a16:creationId xmlns:a16="http://schemas.microsoft.com/office/drawing/2014/main" id="{893A12E6-DAAB-4169-973C-7148D71751B5}"/>
              </a:ext>
            </a:extLst>
          </p:cNvPr>
          <p:cNvSpPr txBox="1">
            <a:spLocks/>
          </p:cNvSpPr>
          <p:nvPr/>
        </p:nvSpPr>
        <p:spPr>
          <a:xfrm>
            <a:off x="1461117" y="4851400"/>
            <a:ext cx="93711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Разберем второй вариант</a:t>
            </a:r>
          </a:p>
        </p:txBody>
      </p:sp>
    </p:spTree>
    <p:extLst>
      <p:ext uri="{BB962C8B-B14F-4D97-AF65-F5344CB8AC3E}">
        <p14:creationId xmlns:p14="http://schemas.microsoft.com/office/powerpoint/2010/main" val="76361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AF29EF8-EC69-40C9-AC43-8C4E49B20971}"/>
              </a:ext>
            </a:extLst>
          </p:cNvPr>
          <p:cNvSpPr txBox="1">
            <a:spLocks/>
          </p:cNvSpPr>
          <p:nvPr/>
        </p:nvSpPr>
        <p:spPr>
          <a:xfrm>
            <a:off x="696651" y="-127000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6B343A-3526-4182-8D88-1D68CAE9F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13" y="1629342"/>
            <a:ext cx="11183676" cy="4912569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363C544-DAE2-4B24-A920-3225ABFC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Заходим на сайт</a:t>
            </a:r>
            <a:br>
              <a:rPr lang="ru-RU" sz="3200" dirty="0"/>
            </a:br>
            <a:r>
              <a:rPr lang="ru-RU" sz="3200" dirty="0"/>
              <a:t> </a:t>
            </a:r>
            <a:r>
              <a:rPr lang="en-US" sz="3200" dirty="0"/>
              <a:t>https://www.nalog.ru/rn42/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2066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AF29EF8-EC69-40C9-AC43-8C4E49B20971}"/>
              </a:ext>
            </a:extLst>
          </p:cNvPr>
          <p:cNvSpPr txBox="1">
            <a:spLocks/>
          </p:cNvSpPr>
          <p:nvPr/>
        </p:nvSpPr>
        <p:spPr>
          <a:xfrm>
            <a:off x="696651" y="-127000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363C544-DAE2-4B24-A920-3225ABFCC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Находим на вкладку «Физические лица» </a:t>
            </a:r>
            <a:br>
              <a:rPr lang="ru-RU" sz="3200" dirty="0"/>
            </a:br>
            <a:r>
              <a:rPr lang="ru-RU" sz="3200" dirty="0"/>
              <a:t>и кнопку «Личный кабинет»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F70BC0-AE45-43CF-BFA5-66B7498D5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8" y="1536554"/>
            <a:ext cx="10411863" cy="4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4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696651" y="-142875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Открывается вход в личный кабинет, где вводятся учетные данные физического лица</a:t>
            </a:r>
            <a:r>
              <a:rPr lang="en-US" sz="3200" dirty="0"/>
              <a:t> </a:t>
            </a:r>
            <a:endParaRPr lang="ru-RU" sz="32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C5673F5-A82F-4D7C-91FA-88401CC1A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78" y="1346201"/>
            <a:ext cx="8596243" cy="5279866"/>
          </a:xfrm>
        </p:spPr>
      </p:pic>
    </p:spTree>
    <p:extLst>
      <p:ext uri="{BB962C8B-B14F-4D97-AF65-F5344CB8AC3E}">
        <p14:creationId xmlns:p14="http://schemas.microsoft.com/office/powerpoint/2010/main" val="3841359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444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1653925" y="92434"/>
            <a:ext cx="8884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Дополнение к предыдущему слайду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1335372-8CD2-47E0-B6E3-E7CB9A3F9324}"/>
              </a:ext>
            </a:extLst>
          </p:cNvPr>
          <p:cNvSpPr txBox="1">
            <a:spLocks/>
          </p:cNvSpPr>
          <p:nvPr/>
        </p:nvSpPr>
        <p:spPr>
          <a:xfrm>
            <a:off x="5016500" y="2975746"/>
            <a:ext cx="665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/>
              <a:t>Пароль для входа в «Личный кабинет налогоплательщика для физических лиц» можно получить в любом территориальном налоговом органе. Вход в «Личный кабинет» можно осуществить с помощью учетной записи от сервиса «Госуслуги».</a:t>
            </a:r>
          </a:p>
        </p:txBody>
      </p:sp>
      <p:pic>
        <p:nvPicPr>
          <p:cNvPr id="11" name="Объект 9">
            <a:extLst>
              <a:ext uri="{FF2B5EF4-FFF2-40B4-BE49-F238E27FC236}">
                <a16:creationId xmlns:a16="http://schemas.microsoft.com/office/drawing/2014/main" id="{D8EE3B31-8F8D-4765-8B4D-A6CD5925B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" y="2155291"/>
            <a:ext cx="4829766" cy="2966472"/>
          </a:xfrm>
        </p:spPr>
      </p:pic>
    </p:spTree>
    <p:extLst>
      <p:ext uri="{BB962C8B-B14F-4D97-AF65-F5344CB8AC3E}">
        <p14:creationId xmlns:p14="http://schemas.microsoft.com/office/powerpoint/2010/main" val="394938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696651" y="-142875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В «Личном кабинете» перейти в раздел «Сообщения»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49A94B0-AC2C-4685-8B5D-4699150D8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49" y="1498601"/>
            <a:ext cx="8949651" cy="5113269"/>
          </a:xfrm>
        </p:spPr>
      </p:pic>
    </p:spTree>
    <p:extLst>
      <p:ext uri="{BB962C8B-B14F-4D97-AF65-F5344CB8AC3E}">
        <p14:creationId xmlns:p14="http://schemas.microsoft.com/office/powerpoint/2010/main" val="418100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696651" y="-142875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В открывшемся подразделе выбрать вкладку «Обратиться в налоговый орган»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DF20AD67-AF8F-492B-8B20-D9CFE64A7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4" y="1863726"/>
            <a:ext cx="11609552" cy="4332888"/>
          </a:xfrm>
        </p:spPr>
      </p:pic>
    </p:spTree>
    <p:extLst>
      <p:ext uri="{BB962C8B-B14F-4D97-AF65-F5344CB8AC3E}">
        <p14:creationId xmlns:p14="http://schemas.microsoft.com/office/powerpoint/2010/main" val="32672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199DE-44D9-48B4-A376-D71F3484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</a:p>
        </p:txBody>
      </p:sp>
      <p:pic>
        <p:nvPicPr>
          <p:cNvPr id="6" name="Picture 2" descr="D:\Work\Bachti\!!!ВНУТРЕННИЕ\декабрь\презентация\фотозона размер.png">
            <a:extLst>
              <a:ext uri="{FF2B5EF4-FFF2-40B4-BE49-F238E27FC236}">
                <a16:creationId xmlns:a16="http://schemas.microsoft.com/office/drawing/2014/main" id="{680C2048-6A86-41B5-9E0F-B28E155F4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077" y="0"/>
            <a:ext cx="1902348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EE47C-952E-4A28-BF49-686C459BFB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0" y="41"/>
            <a:ext cx="923349" cy="150004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CB1DFA1-2A9C-4768-AE18-D85B54E84C5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	</a:t>
            </a: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7B675DB-ABF5-4559-8DC5-E0E4DE3B4D26}"/>
              </a:ext>
            </a:extLst>
          </p:cNvPr>
          <p:cNvSpPr txBox="1">
            <a:spLocks/>
          </p:cNvSpPr>
          <p:nvPr/>
        </p:nvSpPr>
        <p:spPr>
          <a:xfrm>
            <a:off x="838200" y="-126599"/>
            <a:ext cx="10515600" cy="1489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/>
              <a:t> Из предложенного списка жизненных ситуаций необходимо выбрать «Прочие ситуации»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B8898E70-9336-40F0-8FAF-ED6056C36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989" y="1498601"/>
            <a:ext cx="5848022" cy="5168559"/>
          </a:xfrm>
        </p:spPr>
      </p:pic>
    </p:spTree>
    <p:extLst>
      <p:ext uri="{BB962C8B-B14F-4D97-AF65-F5344CB8AC3E}">
        <p14:creationId xmlns:p14="http://schemas.microsoft.com/office/powerpoint/2010/main" val="3964840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300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Как получить сведения о банковских счетах в УФНС</vt:lpstr>
      <vt:lpstr>Заходим на сайт  https://www.nalog.ru/rn42/</vt:lpstr>
      <vt:lpstr>Находим на вкладку «Физические лица»  и кнопку «Личный кабинет»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Воробьев Василий Иванович</dc:creator>
  <cp:lastModifiedBy>Воробьев Василий Иванович</cp:lastModifiedBy>
  <cp:revision>20</cp:revision>
  <dcterms:created xsi:type="dcterms:W3CDTF">2020-12-24T04:45:19Z</dcterms:created>
  <dcterms:modified xsi:type="dcterms:W3CDTF">2020-12-24T08:51:55Z</dcterms:modified>
</cp:coreProperties>
</file>